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63" d="100"/>
          <a:sy n="63" d="100"/>
        </p:scale>
        <p:origin x="76"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FFDB668F-4741-4A6A-93F9-2997D213E6ED}" type="datetimeFigureOut">
              <a:rPr lang="en-US" smtClean="0"/>
              <a:t>9/5/2021</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F5668ADB-F12F-4B7A-B403-507EC530BDE0}" type="slidenum">
              <a:rPr lang="en-US" smtClean="0"/>
              <a:t>‹#›</a:t>
            </a:fld>
            <a:endParaRPr lang="en-US"/>
          </a:p>
        </p:txBody>
      </p:sp>
    </p:spTree>
    <p:extLst>
      <p:ext uri="{BB962C8B-B14F-4D97-AF65-F5344CB8AC3E}">
        <p14:creationId xmlns:p14="http://schemas.microsoft.com/office/powerpoint/2010/main" val="77482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EA1C13-1B08-492F-A9E2-396A3BEA56DD}" type="datetimeFigureOut">
              <a:rPr lang="en-US" smtClean="0"/>
              <a:t>9/5/2021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E4DDE-6419-4DDF-8BCE-0E847795C7E8}" type="slidenum">
              <a:rPr lang="en-US" smtClean="0"/>
              <a:t>‹#›</a:t>
            </a:fld>
            <a:endParaRPr lang="en-US"/>
          </a:p>
        </p:txBody>
      </p:sp>
    </p:spTree>
    <p:extLst>
      <p:ext uri="{BB962C8B-B14F-4D97-AF65-F5344CB8AC3E}">
        <p14:creationId xmlns:p14="http://schemas.microsoft.com/office/powerpoint/2010/main" val="3144135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EA1C13-1B08-492F-A9E2-396A3BEA56DD}" type="datetimeFigureOut">
              <a:rPr lang="en-US" smtClean="0"/>
              <a:t>9/5/2021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E4DDE-6419-4DDF-8BCE-0E847795C7E8}" type="slidenum">
              <a:rPr lang="en-US" smtClean="0"/>
              <a:t>‹#›</a:t>
            </a:fld>
            <a:endParaRPr lang="en-US"/>
          </a:p>
        </p:txBody>
      </p:sp>
    </p:spTree>
    <p:extLst>
      <p:ext uri="{BB962C8B-B14F-4D97-AF65-F5344CB8AC3E}">
        <p14:creationId xmlns:p14="http://schemas.microsoft.com/office/powerpoint/2010/main" val="189704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EA1C13-1B08-492F-A9E2-396A3BEA56DD}" type="datetimeFigureOut">
              <a:rPr lang="en-US" smtClean="0"/>
              <a:t>9/5/2021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E4DDE-6419-4DDF-8BCE-0E847795C7E8}" type="slidenum">
              <a:rPr lang="en-US" smtClean="0"/>
              <a:t>‹#›</a:t>
            </a:fld>
            <a:endParaRPr lang="en-US"/>
          </a:p>
        </p:txBody>
      </p:sp>
    </p:spTree>
    <p:extLst>
      <p:ext uri="{BB962C8B-B14F-4D97-AF65-F5344CB8AC3E}">
        <p14:creationId xmlns:p14="http://schemas.microsoft.com/office/powerpoint/2010/main" val="1681792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EA1C13-1B08-492F-A9E2-396A3BEA56DD}" type="datetimeFigureOut">
              <a:rPr lang="en-US" smtClean="0"/>
              <a:t>9/5/2021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E4DDE-6419-4DDF-8BCE-0E847795C7E8}" type="slidenum">
              <a:rPr lang="en-US" smtClean="0"/>
              <a:t>‹#›</a:t>
            </a:fld>
            <a:endParaRPr lang="en-US"/>
          </a:p>
        </p:txBody>
      </p:sp>
    </p:spTree>
    <p:extLst>
      <p:ext uri="{BB962C8B-B14F-4D97-AF65-F5344CB8AC3E}">
        <p14:creationId xmlns:p14="http://schemas.microsoft.com/office/powerpoint/2010/main" val="64045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EA1C13-1B08-492F-A9E2-396A3BEA56DD}" type="datetimeFigureOut">
              <a:rPr lang="en-US" smtClean="0"/>
              <a:t>9/5/2021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FE4DDE-6419-4DDF-8BCE-0E847795C7E8}" type="slidenum">
              <a:rPr lang="en-US" smtClean="0"/>
              <a:t>‹#›</a:t>
            </a:fld>
            <a:endParaRPr lang="en-US"/>
          </a:p>
        </p:txBody>
      </p:sp>
    </p:spTree>
    <p:extLst>
      <p:ext uri="{BB962C8B-B14F-4D97-AF65-F5344CB8AC3E}">
        <p14:creationId xmlns:p14="http://schemas.microsoft.com/office/powerpoint/2010/main" val="283642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EA1C13-1B08-492F-A9E2-396A3BEA56DD}" type="datetimeFigureOut">
              <a:rPr lang="en-US" smtClean="0"/>
              <a:t>9/5/2021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E4DDE-6419-4DDF-8BCE-0E847795C7E8}" type="slidenum">
              <a:rPr lang="en-US" smtClean="0"/>
              <a:t>‹#›</a:t>
            </a:fld>
            <a:endParaRPr lang="en-US"/>
          </a:p>
        </p:txBody>
      </p:sp>
    </p:spTree>
    <p:extLst>
      <p:ext uri="{BB962C8B-B14F-4D97-AF65-F5344CB8AC3E}">
        <p14:creationId xmlns:p14="http://schemas.microsoft.com/office/powerpoint/2010/main" val="2757181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EA1C13-1B08-492F-A9E2-396A3BEA56DD}" type="datetimeFigureOut">
              <a:rPr lang="en-US" smtClean="0"/>
              <a:t>9/5/2021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FE4DDE-6419-4DDF-8BCE-0E847795C7E8}" type="slidenum">
              <a:rPr lang="en-US" smtClean="0"/>
              <a:t>‹#›</a:t>
            </a:fld>
            <a:endParaRPr lang="en-US"/>
          </a:p>
        </p:txBody>
      </p:sp>
    </p:spTree>
    <p:extLst>
      <p:ext uri="{BB962C8B-B14F-4D97-AF65-F5344CB8AC3E}">
        <p14:creationId xmlns:p14="http://schemas.microsoft.com/office/powerpoint/2010/main" val="279514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EA1C13-1B08-492F-A9E2-396A3BEA56DD}" type="datetimeFigureOut">
              <a:rPr lang="en-US" smtClean="0"/>
              <a:t>9/5/2021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FE4DDE-6419-4DDF-8BCE-0E847795C7E8}" type="slidenum">
              <a:rPr lang="en-US" smtClean="0"/>
              <a:t>‹#›</a:t>
            </a:fld>
            <a:endParaRPr lang="en-US"/>
          </a:p>
        </p:txBody>
      </p:sp>
    </p:spTree>
    <p:extLst>
      <p:ext uri="{BB962C8B-B14F-4D97-AF65-F5344CB8AC3E}">
        <p14:creationId xmlns:p14="http://schemas.microsoft.com/office/powerpoint/2010/main" val="3012323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EA1C13-1B08-492F-A9E2-396A3BEA56DD}" type="datetimeFigureOut">
              <a:rPr lang="en-US" smtClean="0"/>
              <a:t>9/5/2021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FE4DDE-6419-4DDF-8BCE-0E847795C7E8}" type="slidenum">
              <a:rPr lang="en-US" smtClean="0"/>
              <a:t>‹#›</a:t>
            </a:fld>
            <a:endParaRPr lang="en-US"/>
          </a:p>
        </p:txBody>
      </p:sp>
    </p:spTree>
    <p:extLst>
      <p:ext uri="{BB962C8B-B14F-4D97-AF65-F5344CB8AC3E}">
        <p14:creationId xmlns:p14="http://schemas.microsoft.com/office/powerpoint/2010/main" val="324509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EA1C13-1B08-492F-A9E2-396A3BEA56DD}" type="datetimeFigureOut">
              <a:rPr lang="en-US" smtClean="0"/>
              <a:t>9/5/2021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E4DDE-6419-4DDF-8BCE-0E847795C7E8}" type="slidenum">
              <a:rPr lang="en-US" smtClean="0"/>
              <a:t>‹#›</a:t>
            </a:fld>
            <a:endParaRPr lang="en-US"/>
          </a:p>
        </p:txBody>
      </p:sp>
    </p:spTree>
    <p:extLst>
      <p:ext uri="{BB962C8B-B14F-4D97-AF65-F5344CB8AC3E}">
        <p14:creationId xmlns:p14="http://schemas.microsoft.com/office/powerpoint/2010/main" val="3862065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5EA1C13-1B08-492F-A9E2-396A3BEA56DD}" type="datetimeFigureOut">
              <a:rPr lang="en-US" smtClean="0"/>
              <a:t>9/5/2021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FE4DDE-6419-4DDF-8BCE-0E847795C7E8}" type="slidenum">
              <a:rPr lang="en-US" smtClean="0"/>
              <a:t>‹#›</a:t>
            </a:fld>
            <a:endParaRPr lang="en-US"/>
          </a:p>
        </p:txBody>
      </p:sp>
    </p:spTree>
    <p:extLst>
      <p:ext uri="{BB962C8B-B14F-4D97-AF65-F5344CB8AC3E}">
        <p14:creationId xmlns:p14="http://schemas.microsoft.com/office/powerpoint/2010/main" val="2536222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EA1C13-1B08-492F-A9E2-396A3BEA56DD}" type="datetimeFigureOut">
              <a:rPr lang="en-US" smtClean="0"/>
              <a:t>9/5/2021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FE4DDE-6419-4DDF-8BCE-0E847795C7E8}" type="slidenum">
              <a:rPr lang="en-US" smtClean="0"/>
              <a:t>‹#›</a:t>
            </a:fld>
            <a:endParaRPr lang="en-US"/>
          </a:p>
        </p:txBody>
      </p:sp>
    </p:spTree>
    <p:extLst>
      <p:ext uri="{BB962C8B-B14F-4D97-AF65-F5344CB8AC3E}">
        <p14:creationId xmlns:p14="http://schemas.microsoft.com/office/powerpoint/2010/main" val="2466918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4641127"/>
            <a:ext cx="9144000" cy="1655762"/>
          </a:xfrm>
        </p:spPr>
        <p:txBody>
          <a:bodyPr>
            <a:normAutofit/>
          </a:bodyPr>
          <a:lstStyle/>
          <a:p>
            <a:pPr>
              <a:spcBef>
                <a:spcPts val="0"/>
              </a:spcBef>
            </a:pPr>
            <a:r>
              <a:rPr lang="en-US" sz="2800" i="1" dirty="0" smtClean="0"/>
              <a:t>Sandro </a:t>
            </a:r>
            <a:r>
              <a:rPr lang="en-US" sz="2800" i="1" dirty="0" err="1" smtClean="0"/>
              <a:t>Ambuehl</a:t>
            </a:r>
            <a:r>
              <a:rPr lang="en-US" sz="2800" i="1" dirty="0" smtClean="0"/>
              <a:t>, </a:t>
            </a:r>
            <a:r>
              <a:rPr lang="en-US" sz="2800" i="1" dirty="0" smtClean="0"/>
              <a:t>B. Douglas </a:t>
            </a:r>
            <a:r>
              <a:rPr lang="en-US" sz="2800" i="1" dirty="0" smtClean="0"/>
              <a:t>Bernheim, and Axel </a:t>
            </a:r>
            <a:r>
              <a:rPr lang="en-US" sz="2800" i="1" dirty="0" err="1" smtClean="0"/>
              <a:t>Ockenfels</a:t>
            </a:r>
            <a:endParaRPr lang="en-US" sz="2800" i="1" dirty="0" smtClean="0"/>
          </a:p>
          <a:p>
            <a:pPr>
              <a:spcBef>
                <a:spcPts val="0"/>
              </a:spcBef>
            </a:pPr>
            <a:r>
              <a:rPr lang="en-US" sz="2800" i="1" dirty="0" smtClean="0"/>
              <a:t>AER, March 2021</a:t>
            </a:r>
            <a:endParaRPr lang="en-US" sz="2800" i="1" dirty="0"/>
          </a:p>
        </p:txBody>
      </p:sp>
      <p:sp>
        <p:nvSpPr>
          <p:cNvPr id="4" name="TextBox 3"/>
          <p:cNvSpPr txBox="1"/>
          <p:nvPr/>
        </p:nvSpPr>
        <p:spPr>
          <a:xfrm>
            <a:off x="367145" y="413800"/>
            <a:ext cx="11457709" cy="3785652"/>
          </a:xfrm>
          <a:prstGeom prst="rect">
            <a:avLst/>
          </a:prstGeom>
          <a:noFill/>
        </p:spPr>
        <p:txBody>
          <a:bodyPr wrap="square" rtlCol="0">
            <a:spAutoFit/>
          </a:bodyPr>
          <a:lstStyle/>
          <a:p>
            <a:pPr algn="ctr"/>
            <a:r>
              <a:rPr lang="en-US" sz="4800" i="1" dirty="0" smtClean="0">
                <a:solidFill>
                  <a:schemeClr val="accent5"/>
                </a:solidFill>
              </a:rPr>
              <a:t>_____________________________________</a:t>
            </a:r>
          </a:p>
          <a:p>
            <a:pPr algn="ctr"/>
            <a:endParaRPr lang="en-US" sz="4800" i="1" dirty="0" smtClean="0">
              <a:solidFill>
                <a:schemeClr val="accent5"/>
              </a:solidFill>
            </a:endParaRPr>
          </a:p>
          <a:p>
            <a:pPr algn="ctr"/>
            <a:r>
              <a:rPr lang="en-US" sz="4800" i="1" dirty="0" smtClean="0">
                <a:solidFill>
                  <a:schemeClr val="accent5"/>
                </a:solidFill>
              </a:rPr>
              <a:t>What Motivates Paternalism?</a:t>
            </a:r>
          </a:p>
          <a:p>
            <a:pPr algn="ctr"/>
            <a:r>
              <a:rPr lang="en-US" sz="4800" i="1" dirty="0" smtClean="0">
                <a:solidFill>
                  <a:schemeClr val="accent5"/>
                </a:solidFill>
              </a:rPr>
              <a:t>An Experimental Investigation</a:t>
            </a:r>
            <a:endParaRPr lang="en-US" sz="4800" i="1" dirty="0" smtClean="0">
              <a:solidFill>
                <a:schemeClr val="accent5"/>
              </a:solidFill>
            </a:endParaRPr>
          </a:p>
          <a:p>
            <a:pPr algn="ctr"/>
            <a:r>
              <a:rPr lang="en-US" sz="4800" i="1" dirty="0" smtClean="0">
                <a:solidFill>
                  <a:schemeClr val="accent5"/>
                </a:solidFill>
              </a:rPr>
              <a:t>_____________________________________</a:t>
            </a:r>
            <a:endParaRPr lang="en-US" sz="4800" i="1" dirty="0">
              <a:solidFill>
                <a:schemeClr val="accent5"/>
              </a:solidFill>
            </a:endParaRPr>
          </a:p>
        </p:txBody>
      </p:sp>
    </p:spTree>
    <p:extLst>
      <p:ext uri="{BB962C8B-B14F-4D97-AF65-F5344CB8AC3E}">
        <p14:creationId xmlns:p14="http://schemas.microsoft.com/office/powerpoint/2010/main" val="3854653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indent="-857250">
              <a:lnSpc>
                <a:spcPct val="50000"/>
              </a:lnSpc>
              <a:buFont typeface="+mj-lt"/>
              <a:buAutoNum type="romanUcPeriod" startAt="4"/>
            </a:pPr>
            <a:r>
              <a:rPr lang="en-US" sz="3200" i="1" dirty="0" smtClean="0">
                <a:solidFill>
                  <a:schemeClr val="accent5"/>
                </a:solidFill>
              </a:rPr>
              <a:t>How do people decide what is good or bad for others?</a:t>
            </a:r>
            <a:r>
              <a:rPr lang="en-US" i="1" dirty="0">
                <a:solidFill>
                  <a:schemeClr val="accent5"/>
                </a:solidFill>
              </a:rPr>
              <a:t/>
            </a:r>
            <a:br>
              <a:rPr lang="en-US" i="1" dirty="0">
                <a:solidFill>
                  <a:schemeClr val="accent5"/>
                </a:solidFill>
              </a:rPr>
            </a:br>
            <a:r>
              <a:rPr lang="en-US" sz="3600" u="sng" dirty="0" smtClean="0">
                <a:solidFill>
                  <a:schemeClr val="accent5"/>
                </a:solidFill>
              </a:rPr>
              <a:t>_____________________________________________ </a:t>
            </a:r>
            <a:r>
              <a:rPr lang="en-US" sz="3600" i="1" u="sng" dirty="0" smtClean="0">
                <a:solidFill>
                  <a:schemeClr val="accent5"/>
                </a:solidFill>
              </a:rPr>
              <a:t>      </a:t>
            </a:r>
            <a:endParaRPr lang="en-US" sz="3600" i="1" u="sng" dirty="0">
              <a:solidFill>
                <a:schemeClr val="accent5"/>
              </a:solidFill>
            </a:endParaRPr>
          </a:p>
        </p:txBody>
      </p:sp>
      <p:sp>
        <p:nvSpPr>
          <p:cNvPr id="3" name="Content Placeholder 2"/>
          <p:cNvSpPr>
            <a:spLocks noGrp="1"/>
          </p:cNvSpPr>
          <p:nvPr>
            <p:ph idx="1"/>
          </p:nvPr>
        </p:nvSpPr>
        <p:spPr>
          <a:xfrm>
            <a:off x="838200" y="1376744"/>
            <a:ext cx="10515600" cy="4932615"/>
          </a:xfrm>
        </p:spPr>
        <p:txBody>
          <a:bodyPr>
            <a:normAutofit/>
          </a:bodyPr>
          <a:lstStyle/>
          <a:p>
            <a:pPr marL="0" indent="0">
              <a:buNone/>
            </a:pPr>
            <a:r>
              <a:rPr lang="en-US" sz="2400" i="1" dirty="0" smtClean="0">
                <a:solidFill>
                  <a:schemeClr val="accent5"/>
                </a:solidFill>
              </a:rPr>
              <a:t>Question 5: Are people mistakes-projective, ideals-projective, or neither?</a:t>
            </a:r>
            <a:endParaRPr lang="en-US" sz="2400" i="1" dirty="0">
              <a:solidFill>
                <a:schemeClr val="accent5"/>
              </a:solidFill>
            </a:endParaRPr>
          </a:p>
          <a:p>
            <a:r>
              <a:rPr lang="en-US" sz="2400" i="1" dirty="0" smtClean="0">
                <a:solidFill>
                  <a:schemeClr val="accent5"/>
                </a:solidFill>
              </a:rPr>
              <a:t>Proposition:</a:t>
            </a:r>
            <a:r>
              <a:rPr lang="en-US" sz="2400" dirty="0" smtClean="0"/>
              <a:t> Through the mistakes-projective (ideals-projective) mechanism, the optimal mandate and optimal surrogate choice are decreasing (increasing) in the CA’s own selection. (No relation for conventional behavioral </a:t>
            </a:r>
            <a:r>
              <a:rPr lang="en-US" sz="2400" dirty="0" err="1" smtClean="0"/>
              <a:t>welfarist</a:t>
            </a:r>
            <a:r>
              <a:rPr lang="en-US" sz="2400" dirty="0" smtClean="0"/>
              <a:t>.)</a:t>
            </a:r>
          </a:p>
          <a:p>
            <a:r>
              <a:rPr lang="en-US" sz="2400" dirty="0" smtClean="0"/>
              <a:t>Design elements: elicit CA’s time preferences (avoiding cross-contamination), include surrogate choices</a:t>
            </a:r>
          </a:p>
        </p:txBody>
      </p:sp>
      <p:pic>
        <p:nvPicPr>
          <p:cNvPr id="4" name="Picture 3"/>
          <p:cNvPicPr>
            <a:picLocks noChangeAspect="1"/>
          </p:cNvPicPr>
          <p:nvPr/>
        </p:nvPicPr>
        <p:blipFill>
          <a:blip r:embed="rId2"/>
          <a:stretch>
            <a:fillRect/>
          </a:stretch>
        </p:blipFill>
        <p:spPr>
          <a:xfrm>
            <a:off x="536450" y="3679868"/>
            <a:ext cx="5061709" cy="3147729"/>
          </a:xfrm>
          <a:prstGeom prst="rect">
            <a:avLst/>
          </a:prstGeom>
        </p:spPr>
      </p:pic>
      <p:sp>
        <p:nvSpPr>
          <p:cNvPr id="5" name="TextBox 4"/>
          <p:cNvSpPr txBox="1"/>
          <p:nvPr/>
        </p:nvSpPr>
        <p:spPr>
          <a:xfrm>
            <a:off x="6715760" y="3863371"/>
            <a:ext cx="5059680" cy="2954655"/>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t>Implies ideals-projection, not mistakes-projection</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Explains earlier finding on front-end delay</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smtClean="0"/>
              <a:t>Similar pattern for surrogate choices</a:t>
            </a:r>
            <a:endParaRPr lang="en-US" sz="2400" dirty="0"/>
          </a:p>
          <a:p>
            <a:endParaRPr lang="en-US" dirty="0"/>
          </a:p>
        </p:txBody>
      </p:sp>
    </p:spTree>
    <p:extLst>
      <p:ext uri="{BB962C8B-B14F-4D97-AF65-F5344CB8AC3E}">
        <p14:creationId xmlns:p14="http://schemas.microsoft.com/office/powerpoint/2010/main" val="26412844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indent="-857250">
              <a:lnSpc>
                <a:spcPct val="50000"/>
              </a:lnSpc>
              <a:buFont typeface="+mj-lt"/>
              <a:buAutoNum type="romanUcPeriod" startAt="4"/>
            </a:pPr>
            <a:r>
              <a:rPr lang="en-US" sz="3200" i="1" dirty="0" smtClean="0">
                <a:solidFill>
                  <a:schemeClr val="accent5"/>
                </a:solidFill>
              </a:rPr>
              <a:t>How do people decide what is good or bad for others?</a:t>
            </a:r>
            <a:r>
              <a:rPr lang="en-US" i="1" dirty="0">
                <a:solidFill>
                  <a:schemeClr val="accent5"/>
                </a:solidFill>
              </a:rPr>
              <a:t/>
            </a:r>
            <a:br>
              <a:rPr lang="en-US" i="1" dirty="0">
                <a:solidFill>
                  <a:schemeClr val="accent5"/>
                </a:solidFill>
              </a:rPr>
            </a:br>
            <a:r>
              <a:rPr lang="en-US" sz="3600" u="sng" dirty="0" smtClean="0">
                <a:solidFill>
                  <a:schemeClr val="accent5"/>
                </a:solidFill>
              </a:rPr>
              <a:t>_____________________________________________ </a:t>
            </a:r>
            <a:r>
              <a:rPr lang="en-US" sz="3600" i="1" u="sng" dirty="0" smtClean="0">
                <a:solidFill>
                  <a:schemeClr val="accent5"/>
                </a:solidFill>
              </a:rPr>
              <a:t>      </a:t>
            </a:r>
            <a:endParaRPr lang="en-US" sz="3600" i="1" u="sng" dirty="0">
              <a:solidFill>
                <a:schemeClr val="accent5"/>
              </a:solidFill>
            </a:endParaRPr>
          </a:p>
        </p:txBody>
      </p:sp>
      <p:sp>
        <p:nvSpPr>
          <p:cNvPr id="3" name="Content Placeholder 2"/>
          <p:cNvSpPr>
            <a:spLocks noGrp="1"/>
          </p:cNvSpPr>
          <p:nvPr>
            <p:ph idx="1"/>
          </p:nvPr>
        </p:nvSpPr>
        <p:spPr>
          <a:xfrm>
            <a:off x="838200" y="1458024"/>
            <a:ext cx="10515600" cy="5318696"/>
          </a:xfrm>
        </p:spPr>
        <p:txBody>
          <a:bodyPr>
            <a:normAutofit/>
          </a:bodyPr>
          <a:lstStyle/>
          <a:p>
            <a:pPr marL="0" indent="0">
              <a:buNone/>
            </a:pPr>
            <a:r>
              <a:rPr lang="en-US" sz="2400" i="1" dirty="0" smtClean="0">
                <a:solidFill>
                  <a:schemeClr val="accent5"/>
                </a:solidFill>
              </a:rPr>
              <a:t>Question 6: Are interventions misguided?</a:t>
            </a:r>
            <a:endParaRPr lang="en-US" sz="2400" dirty="0"/>
          </a:p>
          <a:p>
            <a:r>
              <a:rPr lang="en-US" sz="2400" dirty="0" smtClean="0"/>
              <a:t>Answer doesn’t follow from previous result, because an ideals-projective paternalist may have correct beliefs about others’ choices, but may decompose those choices into and ideal and mistaken component based on their own subjective values.</a:t>
            </a:r>
          </a:p>
          <a:p>
            <a:r>
              <a:rPr lang="en-US" sz="2400" dirty="0" smtClean="0"/>
              <a:t>Design element: elicit beliefs about what Choosers will select if unrestricted.</a:t>
            </a:r>
          </a:p>
          <a:p>
            <a:r>
              <a:rPr lang="en-US" sz="2400" dirty="0" smtClean="0"/>
              <a:t>Regressions show that:</a:t>
            </a:r>
          </a:p>
          <a:p>
            <a:pPr lvl="1"/>
            <a:r>
              <a:rPr lang="en-US" sz="2000" dirty="0" smtClean="0"/>
              <a:t>CAs who choose more patiently for themselves think Choosers will be more patient (</a:t>
            </a:r>
            <a:r>
              <a:rPr lang="en-US" sz="2000" i="1" dirty="0" smtClean="0">
                <a:solidFill>
                  <a:schemeClr val="accent5"/>
                </a:solidFill>
              </a:rPr>
              <a:t>False </a:t>
            </a:r>
            <a:r>
              <a:rPr lang="en-US" sz="2000" i="1" dirty="0">
                <a:solidFill>
                  <a:schemeClr val="accent5"/>
                </a:solidFill>
              </a:rPr>
              <a:t>C</a:t>
            </a:r>
            <a:r>
              <a:rPr lang="en-US" sz="2000" i="1" dirty="0" smtClean="0">
                <a:solidFill>
                  <a:schemeClr val="accent5"/>
                </a:solidFill>
              </a:rPr>
              <a:t>onsensus </a:t>
            </a:r>
            <a:r>
              <a:rPr lang="en-US" sz="2000" i="1" dirty="0">
                <a:solidFill>
                  <a:schemeClr val="accent5"/>
                </a:solidFill>
              </a:rPr>
              <a:t>E</a:t>
            </a:r>
            <a:r>
              <a:rPr lang="en-US" sz="2000" i="1" dirty="0" smtClean="0">
                <a:solidFill>
                  <a:schemeClr val="accent5"/>
                </a:solidFill>
              </a:rPr>
              <a:t>ffect</a:t>
            </a:r>
            <a:r>
              <a:rPr lang="en-US" sz="2000" dirty="0" smtClean="0"/>
              <a:t>)</a:t>
            </a:r>
          </a:p>
          <a:p>
            <a:pPr lvl="1"/>
            <a:r>
              <a:rPr lang="en-US" sz="2000" dirty="0" smtClean="0"/>
              <a:t>These beliefs matter: CAs who think Choosers are more patient impose more restrictive mandates</a:t>
            </a:r>
          </a:p>
          <a:p>
            <a:pPr lvl="1"/>
            <a:r>
              <a:rPr lang="en-US" sz="2000" dirty="0" smtClean="0"/>
              <a:t>Therefore, more patient CAs impose restrictions what bind for more Choosers</a:t>
            </a:r>
          </a:p>
          <a:p>
            <a:pPr lvl="1"/>
            <a:r>
              <a:rPr lang="en-US" sz="2000" dirty="0" smtClean="0"/>
              <a:t>However, patient and impatience CAs  believe their chosen restrictions will affect the same fraction of Choosers </a:t>
            </a:r>
          </a:p>
        </p:txBody>
      </p:sp>
    </p:spTree>
    <p:extLst>
      <p:ext uri="{BB962C8B-B14F-4D97-AF65-F5344CB8AC3E}">
        <p14:creationId xmlns:p14="http://schemas.microsoft.com/office/powerpoint/2010/main" val="3345936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indent="-857250">
              <a:lnSpc>
                <a:spcPct val="50000"/>
              </a:lnSpc>
              <a:buFont typeface="+mj-lt"/>
              <a:buAutoNum type="romanUcPeriod" startAt="5"/>
            </a:pPr>
            <a:r>
              <a:rPr lang="en-US" sz="3200" i="1" dirty="0" smtClean="0">
                <a:solidFill>
                  <a:schemeClr val="accent5"/>
                </a:solidFill>
              </a:rPr>
              <a:t>External validity</a:t>
            </a:r>
            <a:r>
              <a:rPr lang="en-US" i="1" dirty="0">
                <a:solidFill>
                  <a:schemeClr val="accent5"/>
                </a:solidFill>
              </a:rPr>
              <a:t/>
            </a:r>
            <a:br>
              <a:rPr lang="en-US" i="1" dirty="0">
                <a:solidFill>
                  <a:schemeClr val="accent5"/>
                </a:solidFill>
              </a:rPr>
            </a:br>
            <a:r>
              <a:rPr lang="en-US" sz="3600" u="sng" dirty="0" smtClean="0">
                <a:solidFill>
                  <a:schemeClr val="accent5"/>
                </a:solidFill>
              </a:rPr>
              <a:t>_____________________________________________ </a:t>
            </a:r>
            <a:r>
              <a:rPr lang="en-US" sz="3600" i="1" u="sng" dirty="0" smtClean="0">
                <a:solidFill>
                  <a:schemeClr val="accent5"/>
                </a:solidFill>
              </a:rPr>
              <a:t>      </a:t>
            </a:r>
            <a:endParaRPr lang="en-US" sz="3600" i="1" u="sng" dirty="0">
              <a:solidFill>
                <a:schemeClr val="accent5"/>
              </a:solidFill>
            </a:endParaRPr>
          </a:p>
        </p:txBody>
      </p:sp>
      <p:sp>
        <p:nvSpPr>
          <p:cNvPr id="3" name="Content Placeholder 2"/>
          <p:cNvSpPr>
            <a:spLocks noGrp="1"/>
          </p:cNvSpPr>
          <p:nvPr>
            <p:ph idx="1"/>
          </p:nvPr>
        </p:nvSpPr>
        <p:spPr>
          <a:xfrm>
            <a:off x="838200" y="1458024"/>
            <a:ext cx="10515600" cy="5318696"/>
          </a:xfrm>
        </p:spPr>
        <p:txBody>
          <a:bodyPr>
            <a:normAutofit/>
          </a:bodyPr>
          <a:lstStyle/>
          <a:p>
            <a:pPr marL="0" indent="0">
              <a:buNone/>
            </a:pPr>
            <a:r>
              <a:rPr lang="en-US" sz="2400" i="1" dirty="0" smtClean="0">
                <a:solidFill>
                  <a:schemeClr val="accent5"/>
                </a:solidFill>
              </a:rPr>
              <a:t>Question 7: Are the results applicable to real-world policy preferences?</a:t>
            </a:r>
            <a:endParaRPr lang="en-US" sz="2400" dirty="0"/>
          </a:p>
          <a:p>
            <a:r>
              <a:rPr lang="en-US" sz="2400" dirty="0" smtClean="0"/>
              <a:t>Design elements: </a:t>
            </a:r>
          </a:p>
          <a:p>
            <a:pPr lvl="1"/>
            <a:r>
              <a:rPr lang="en-US" sz="2000" dirty="0" smtClean="0"/>
              <a:t>Subjects expressed support for or opposition to four real-world paternalistic policies for a neighboring country (Switzerland): taxes on sugary drinks, alcohol, and tobacco, and restrictions on short-term high-interest loans.</a:t>
            </a:r>
          </a:p>
          <a:p>
            <a:pPr lvl="1"/>
            <a:r>
              <a:rPr lang="en-US" sz="2000" dirty="0" smtClean="0"/>
              <a:t>Subjects indicated their consumption/use of these products</a:t>
            </a:r>
          </a:p>
          <a:p>
            <a:r>
              <a:rPr lang="en-US" sz="2400" dirty="0" smtClean="0"/>
              <a:t>Support for restrictions is in all cases correlated with more restrictive mandates in the experiment.</a:t>
            </a:r>
          </a:p>
          <a:p>
            <a:r>
              <a:rPr lang="en-US" sz="2400" dirty="0" smtClean="0"/>
              <a:t>Support for each policy exhibits the characteristic correlation of ideals-projective paternalism: greater use implies lower support for the restrictions (on others in a neighboring country).</a:t>
            </a:r>
            <a:endParaRPr lang="en-US" sz="2000" dirty="0" smtClean="0"/>
          </a:p>
        </p:txBody>
      </p:sp>
    </p:spTree>
    <p:extLst>
      <p:ext uri="{BB962C8B-B14F-4D97-AF65-F5344CB8AC3E}">
        <p14:creationId xmlns:p14="http://schemas.microsoft.com/office/powerpoint/2010/main" val="16625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indent="-857250">
              <a:lnSpc>
                <a:spcPct val="50000"/>
              </a:lnSpc>
              <a:buFont typeface="+mj-lt"/>
              <a:buAutoNum type="romanUcPeriod"/>
            </a:pPr>
            <a:r>
              <a:rPr lang="en-US" sz="3200" i="1" dirty="0" smtClean="0">
                <a:solidFill>
                  <a:schemeClr val="accent5"/>
                </a:solidFill>
              </a:rPr>
              <a:t>Motivation</a:t>
            </a:r>
            <a:r>
              <a:rPr lang="en-US" i="1" dirty="0">
                <a:solidFill>
                  <a:schemeClr val="accent5"/>
                </a:solidFill>
              </a:rPr>
              <a:t/>
            </a:r>
            <a:br>
              <a:rPr lang="en-US" i="1" dirty="0">
                <a:solidFill>
                  <a:schemeClr val="accent5"/>
                </a:solidFill>
              </a:rPr>
            </a:br>
            <a:r>
              <a:rPr lang="en-US" sz="3600" u="sng" dirty="0" smtClean="0">
                <a:solidFill>
                  <a:schemeClr val="accent5"/>
                </a:solidFill>
              </a:rPr>
              <a:t>_____________________________________________ </a:t>
            </a:r>
            <a:r>
              <a:rPr lang="en-US" sz="3600" i="1" u="sng" dirty="0" smtClean="0">
                <a:solidFill>
                  <a:schemeClr val="accent5"/>
                </a:solidFill>
              </a:rPr>
              <a:t>      </a:t>
            </a:r>
            <a:endParaRPr lang="en-US" sz="3600" i="1" u="sng" dirty="0">
              <a:solidFill>
                <a:schemeClr val="accent5"/>
              </a:solidFill>
            </a:endParaRPr>
          </a:p>
        </p:txBody>
      </p:sp>
      <p:sp>
        <p:nvSpPr>
          <p:cNvPr id="3" name="Content Placeholder 2"/>
          <p:cNvSpPr>
            <a:spLocks noGrp="1"/>
          </p:cNvSpPr>
          <p:nvPr>
            <p:ph idx="1"/>
          </p:nvPr>
        </p:nvSpPr>
        <p:spPr>
          <a:xfrm>
            <a:off x="838200" y="1640905"/>
            <a:ext cx="10515600" cy="4351338"/>
          </a:xfrm>
        </p:spPr>
        <p:txBody>
          <a:bodyPr>
            <a:normAutofit/>
          </a:bodyPr>
          <a:lstStyle/>
          <a:p>
            <a:r>
              <a:rPr lang="en-US" sz="2400" dirty="0" smtClean="0"/>
              <a:t>Centuries of normative debate about paternalism (e.g., Locke, Mill)</a:t>
            </a:r>
          </a:p>
          <a:p>
            <a:r>
              <a:rPr lang="en-US" sz="2400" dirty="0" smtClean="0"/>
              <a:t>Paternalism is ubiquitous</a:t>
            </a:r>
          </a:p>
          <a:p>
            <a:pPr lvl="1"/>
            <a:r>
              <a:rPr lang="en-US" sz="2000" dirty="0" smtClean="0"/>
              <a:t>Consumer protection, regulation of payday lending and other financial transactions, Undue Influence Doctrine, suicide laws, safety regulations, controlled substances</a:t>
            </a:r>
          </a:p>
          <a:p>
            <a:pPr lvl="1"/>
            <a:r>
              <a:rPr lang="en-US" sz="2000" dirty="0" smtClean="0"/>
              <a:t>Paternalistic policies comprise a substantial fraction of the US economy (Currie and </a:t>
            </a:r>
            <a:r>
              <a:rPr lang="en-US" sz="2000" dirty="0" err="1" smtClean="0"/>
              <a:t>Gahvari</a:t>
            </a:r>
            <a:r>
              <a:rPr lang="en-US" sz="2000" dirty="0" smtClean="0"/>
              <a:t>, 2008)</a:t>
            </a:r>
          </a:p>
          <a:p>
            <a:r>
              <a:rPr lang="en-US" sz="2400" dirty="0" smtClean="0"/>
              <a:t>Scarcity of empirical studies, limited </a:t>
            </a:r>
            <a:r>
              <a:rPr lang="en-US" sz="2400" i="1" dirty="0" smtClean="0"/>
              <a:t>positive</a:t>
            </a:r>
            <a:r>
              <a:rPr lang="en-US" sz="2400" dirty="0" smtClean="0"/>
              <a:t> understanding of paternalism</a:t>
            </a:r>
          </a:p>
          <a:p>
            <a:r>
              <a:rPr lang="en-US" sz="2400" dirty="0" smtClean="0"/>
              <a:t>Structure of experimental analysis:</a:t>
            </a:r>
          </a:p>
          <a:p>
            <a:pPr marL="457200" lvl="1" indent="0">
              <a:buNone/>
            </a:pPr>
            <a:r>
              <a:rPr lang="en-US" dirty="0" smtClean="0"/>
              <a:t>Part 1: Basic facts about paternalistic interventions</a:t>
            </a:r>
          </a:p>
          <a:p>
            <a:pPr marL="457200" lvl="1" indent="0">
              <a:buNone/>
            </a:pPr>
            <a:r>
              <a:rPr lang="en-US" dirty="0" smtClean="0"/>
              <a:t>Part 2: How do people decide what’s good/bad for others?</a:t>
            </a:r>
          </a:p>
          <a:p>
            <a:pPr marL="457200" lvl="1" indent="0">
              <a:buNone/>
            </a:pPr>
            <a:r>
              <a:rPr lang="en-US" dirty="0" smtClean="0"/>
              <a:t>Part 3: External validity (support for paternalistic policies)</a:t>
            </a:r>
            <a:endParaRPr lang="en-US" dirty="0"/>
          </a:p>
        </p:txBody>
      </p:sp>
    </p:spTree>
    <p:extLst>
      <p:ext uri="{BB962C8B-B14F-4D97-AF65-F5344CB8AC3E}">
        <p14:creationId xmlns:p14="http://schemas.microsoft.com/office/powerpoint/2010/main" val="619702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indent="-857250">
              <a:lnSpc>
                <a:spcPct val="50000"/>
              </a:lnSpc>
              <a:buFont typeface="+mj-lt"/>
              <a:buAutoNum type="romanUcPeriod" startAt="2"/>
            </a:pPr>
            <a:r>
              <a:rPr lang="en-US" sz="3200" i="1" dirty="0" smtClean="0">
                <a:solidFill>
                  <a:schemeClr val="accent5"/>
                </a:solidFill>
              </a:rPr>
              <a:t>Experimental design</a:t>
            </a:r>
            <a:r>
              <a:rPr lang="en-US" i="1" dirty="0">
                <a:solidFill>
                  <a:schemeClr val="accent5"/>
                </a:solidFill>
              </a:rPr>
              <a:t/>
            </a:r>
            <a:br>
              <a:rPr lang="en-US" i="1" dirty="0">
                <a:solidFill>
                  <a:schemeClr val="accent5"/>
                </a:solidFill>
              </a:rPr>
            </a:br>
            <a:r>
              <a:rPr lang="en-US" sz="3600" u="sng" dirty="0" smtClean="0">
                <a:solidFill>
                  <a:schemeClr val="accent5"/>
                </a:solidFill>
              </a:rPr>
              <a:t>_____________________________________________ </a:t>
            </a:r>
            <a:r>
              <a:rPr lang="en-US" sz="3600" i="1" u="sng" dirty="0" smtClean="0">
                <a:solidFill>
                  <a:schemeClr val="accent5"/>
                </a:solidFill>
              </a:rPr>
              <a:t>      </a:t>
            </a:r>
            <a:endParaRPr lang="en-US" sz="3600" i="1" u="sng" dirty="0">
              <a:solidFill>
                <a:schemeClr val="accent5"/>
              </a:solidFill>
            </a:endParaRPr>
          </a:p>
        </p:txBody>
      </p:sp>
      <p:sp>
        <p:nvSpPr>
          <p:cNvPr id="3" name="Content Placeholder 2"/>
          <p:cNvSpPr>
            <a:spLocks noGrp="1"/>
          </p:cNvSpPr>
          <p:nvPr>
            <p:ph idx="1"/>
          </p:nvPr>
        </p:nvSpPr>
        <p:spPr>
          <a:xfrm>
            <a:off x="838200" y="1458025"/>
            <a:ext cx="10515600" cy="4351338"/>
          </a:xfrm>
        </p:spPr>
        <p:txBody>
          <a:bodyPr>
            <a:normAutofit/>
          </a:bodyPr>
          <a:lstStyle/>
          <a:p>
            <a:pPr marL="0" indent="0">
              <a:buNone/>
            </a:pPr>
            <a:r>
              <a:rPr lang="en-US" sz="2400" i="1" dirty="0" smtClean="0">
                <a:solidFill>
                  <a:schemeClr val="accent5"/>
                </a:solidFill>
              </a:rPr>
              <a:t>Main design features</a:t>
            </a:r>
          </a:p>
          <a:p>
            <a:r>
              <a:rPr lang="en-US" sz="2400" dirty="0" smtClean="0"/>
              <a:t>Roles for subjects</a:t>
            </a:r>
          </a:p>
          <a:p>
            <a:pPr lvl="1"/>
            <a:r>
              <a:rPr lang="en-US" sz="2000" dirty="0" smtClean="0"/>
              <a:t>Chooser: Selects an action from a choice set (money now vs. money later)</a:t>
            </a:r>
          </a:p>
          <a:p>
            <a:pPr lvl="1"/>
            <a:r>
              <a:rPr lang="en-US" sz="2000" dirty="0" smtClean="0"/>
              <a:t>Choice Architect (CA): Decides which options are available to the Chooser</a:t>
            </a:r>
          </a:p>
          <a:p>
            <a:pPr lvl="1"/>
            <a:r>
              <a:rPr lang="en-US" sz="2000" dirty="0" smtClean="0"/>
              <a:t>Each Choice Architect is paired with one anonymous Chooser</a:t>
            </a:r>
          </a:p>
          <a:p>
            <a:r>
              <a:rPr lang="en-US" sz="2400" dirty="0" smtClean="0"/>
              <a:t>The typical task:</a:t>
            </a:r>
          </a:p>
          <a:p>
            <a:endParaRPr lang="en-US" sz="2400" dirty="0" smtClean="0"/>
          </a:p>
        </p:txBody>
      </p:sp>
      <p:pic>
        <p:nvPicPr>
          <p:cNvPr id="4" name="Picture 3"/>
          <p:cNvPicPr>
            <a:picLocks noChangeAspect="1"/>
          </p:cNvPicPr>
          <p:nvPr/>
        </p:nvPicPr>
        <p:blipFill>
          <a:blip r:embed="rId2"/>
          <a:stretch>
            <a:fillRect/>
          </a:stretch>
        </p:blipFill>
        <p:spPr>
          <a:xfrm>
            <a:off x="595339" y="3817335"/>
            <a:ext cx="5980952" cy="2713350"/>
          </a:xfrm>
          <a:prstGeom prst="rect">
            <a:avLst/>
          </a:prstGeom>
          <a:effectLst>
            <a:softEdge rad="0"/>
          </a:effectLst>
        </p:spPr>
      </p:pic>
      <p:sp>
        <p:nvSpPr>
          <p:cNvPr id="5" name="TextBox 4"/>
          <p:cNvSpPr txBox="1"/>
          <p:nvPr/>
        </p:nvSpPr>
        <p:spPr>
          <a:xfrm>
            <a:off x="6825673" y="3748116"/>
            <a:ext cx="4978400" cy="2554545"/>
          </a:xfrm>
          <a:prstGeom prst="rect">
            <a:avLst/>
          </a:prstGeom>
          <a:noFill/>
        </p:spPr>
        <p:txBody>
          <a:bodyPr wrap="square" rtlCol="0">
            <a:spAutoFit/>
          </a:bodyPr>
          <a:lstStyle/>
          <a:p>
            <a:r>
              <a:rPr lang="en-US" sz="2000" dirty="0" smtClean="0"/>
              <a:t>Some key design features:</a:t>
            </a:r>
          </a:p>
          <a:p>
            <a:pPr marL="285750" indent="-285750">
              <a:buFont typeface="Arial" panose="020B0604020202020204" pitchFamily="34" charset="0"/>
              <a:buChar char="•"/>
            </a:pPr>
            <a:r>
              <a:rPr lang="en-US" sz="2000" dirty="0" smtClean="0"/>
              <a:t>No “advice” motive for intervention: Allows for structured and unstructured advice and recommendations</a:t>
            </a:r>
          </a:p>
          <a:p>
            <a:pPr marL="285750" indent="-285750">
              <a:buFont typeface="Arial" panose="020B0604020202020204" pitchFamily="34" charset="0"/>
              <a:buChar char="•"/>
            </a:pPr>
            <a:r>
              <a:rPr lang="en-US" sz="2000" dirty="0" smtClean="0"/>
              <a:t>No “convenience” motive for intervention: Chooser rank-orders all options</a:t>
            </a:r>
          </a:p>
          <a:p>
            <a:pPr marL="285750" indent="-285750">
              <a:buFont typeface="Arial" panose="020B0604020202020204" pitchFamily="34" charset="0"/>
              <a:buChar char="•"/>
            </a:pPr>
            <a:r>
              <a:rPr lang="en-US" sz="2000" dirty="0" smtClean="0"/>
              <a:t>No selfish motive for intervention: CAs are unaffected by the choice</a:t>
            </a:r>
            <a:endParaRPr lang="en-US" sz="2000" dirty="0"/>
          </a:p>
        </p:txBody>
      </p:sp>
    </p:spTree>
    <p:extLst>
      <p:ext uri="{BB962C8B-B14F-4D97-AF65-F5344CB8AC3E}">
        <p14:creationId xmlns:p14="http://schemas.microsoft.com/office/powerpoint/2010/main" val="1501399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indent="-857250">
              <a:lnSpc>
                <a:spcPct val="50000"/>
              </a:lnSpc>
              <a:buFont typeface="+mj-lt"/>
              <a:buAutoNum type="romanUcPeriod" startAt="2"/>
            </a:pPr>
            <a:r>
              <a:rPr lang="en-US" sz="3200" i="1" dirty="0" smtClean="0">
                <a:solidFill>
                  <a:schemeClr val="accent5"/>
                </a:solidFill>
              </a:rPr>
              <a:t>Experimental design</a:t>
            </a:r>
            <a:r>
              <a:rPr lang="en-US" i="1" dirty="0">
                <a:solidFill>
                  <a:schemeClr val="accent5"/>
                </a:solidFill>
              </a:rPr>
              <a:t/>
            </a:r>
            <a:br>
              <a:rPr lang="en-US" i="1" dirty="0">
                <a:solidFill>
                  <a:schemeClr val="accent5"/>
                </a:solidFill>
              </a:rPr>
            </a:br>
            <a:r>
              <a:rPr lang="en-US" sz="3600" u="sng" dirty="0" smtClean="0">
                <a:solidFill>
                  <a:schemeClr val="accent5"/>
                </a:solidFill>
              </a:rPr>
              <a:t>_____________________________________________ </a:t>
            </a:r>
            <a:r>
              <a:rPr lang="en-US" sz="3600" i="1" u="sng" dirty="0" smtClean="0">
                <a:solidFill>
                  <a:schemeClr val="accent5"/>
                </a:solidFill>
              </a:rPr>
              <a:t>      </a:t>
            </a:r>
            <a:endParaRPr lang="en-US" sz="3600" i="1" u="sng" dirty="0">
              <a:solidFill>
                <a:schemeClr val="accent5"/>
              </a:solidFill>
            </a:endParaRPr>
          </a:p>
        </p:txBody>
      </p:sp>
      <p:sp>
        <p:nvSpPr>
          <p:cNvPr id="3" name="Content Placeholder 2"/>
          <p:cNvSpPr>
            <a:spLocks noGrp="1"/>
          </p:cNvSpPr>
          <p:nvPr>
            <p:ph idx="1"/>
          </p:nvPr>
        </p:nvSpPr>
        <p:spPr>
          <a:xfrm>
            <a:off x="838200" y="1458025"/>
            <a:ext cx="10515600" cy="4351338"/>
          </a:xfrm>
        </p:spPr>
        <p:txBody>
          <a:bodyPr>
            <a:normAutofit/>
          </a:bodyPr>
          <a:lstStyle/>
          <a:p>
            <a:pPr marL="0" indent="0">
              <a:buNone/>
            </a:pPr>
            <a:r>
              <a:rPr lang="en-US" sz="2400" i="1" dirty="0" smtClean="0">
                <a:solidFill>
                  <a:schemeClr val="accent5"/>
                </a:solidFill>
              </a:rPr>
              <a:t>Summary of additional design elements</a:t>
            </a:r>
          </a:p>
          <a:p>
            <a:r>
              <a:rPr lang="en-US" sz="2400" dirty="0" smtClean="0"/>
              <a:t>14 rounds of paternalistic decisions – will describe variants as they come up</a:t>
            </a:r>
          </a:p>
          <a:p>
            <a:r>
              <a:rPr lang="en-US" sz="2400" dirty="0" smtClean="0"/>
              <a:t>Other elicitations – will describe as they come up</a:t>
            </a:r>
          </a:p>
          <a:p>
            <a:r>
              <a:rPr lang="en-US" sz="2400" dirty="0" smtClean="0"/>
              <a:t>One randomly selected choice is implemented (strategy method)</a:t>
            </a:r>
          </a:p>
          <a:p>
            <a:endParaRPr lang="en-US" sz="2400" dirty="0"/>
          </a:p>
          <a:p>
            <a:endParaRPr lang="en-US" sz="2400" dirty="0" smtClean="0"/>
          </a:p>
          <a:p>
            <a:pPr marL="0" indent="0">
              <a:buNone/>
            </a:pPr>
            <a:r>
              <a:rPr lang="en-US" sz="2400" i="1" dirty="0" smtClean="0">
                <a:solidFill>
                  <a:schemeClr val="accent5"/>
                </a:solidFill>
              </a:rPr>
              <a:t>Implementation: </a:t>
            </a:r>
            <a:r>
              <a:rPr lang="en-US" sz="2400" dirty="0" smtClean="0"/>
              <a:t>303 subjects in the role of Choice Architect recruited at the Cologne Laboratory for Economic Research, Germany </a:t>
            </a:r>
          </a:p>
          <a:p>
            <a:endParaRPr lang="en-US" sz="2400" dirty="0" smtClean="0"/>
          </a:p>
        </p:txBody>
      </p:sp>
    </p:spTree>
    <p:extLst>
      <p:ext uri="{BB962C8B-B14F-4D97-AF65-F5344CB8AC3E}">
        <p14:creationId xmlns:p14="http://schemas.microsoft.com/office/powerpoint/2010/main" val="1479922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indent="-857250">
              <a:lnSpc>
                <a:spcPct val="50000"/>
              </a:lnSpc>
              <a:buFont typeface="+mj-lt"/>
              <a:buAutoNum type="romanUcPeriod" startAt="3"/>
            </a:pPr>
            <a:r>
              <a:rPr lang="en-US" sz="3200" i="1" dirty="0" smtClean="0">
                <a:solidFill>
                  <a:schemeClr val="accent5"/>
                </a:solidFill>
              </a:rPr>
              <a:t>Basic facts about interventions</a:t>
            </a:r>
            <a:r>
              <a:rPr lang="en-US" i="1" dirty="0">
                <a:solidFill>
                  <a:schemeClr val="accent5"/>
                </a:solidFill>
              </a:rPr>
              <a:t/>
            </a:r>
            <a:br>
              <a:rPr lang="en-US" i="1" dirty="0">
                <a:solidFill>
                  <a:schemeClr val="accent5"/>
                </a:solidFill>
              </a:rPr>
            </a:br>
            <a:r>
              <a:rPr lang="en-US" sz="3600" u="sng" dirty="0" smtClean="0">
                <a:solidFill>
                  <a:schemeClr val="accent5"/>
                </a:solidFill>
              </a:rPr>
              <a:t>_____________________________________________ </a:t>
            </a:r>
            <a:r>
              <a:rPr lang="en-US" sz="3600" i="1" u="sng" dirty="0" smtClean="0">
                <a:solidFill>
                  <a:schemeClr val="accent5"/>
                </a:solidFill>
              </a:rPr>
              <a:t>      </a:t>
            </a:r>
            <a:endParaRPr lang="en-US" sz="3600" i="1" u="sng" dirty="0">
              <a:solidFill>
                <a:schemeClr val="accent5"/>
              </a:solidFill>
            </a:endParaRPr>
          </a:p>
        </p:txBody>
      </p:sp>
      <p:sp>
        <p:nvSpPr>
          <p:cNvPr id="3" name="Content Placeholder 2"/>
          <p:cNvSpPr>
            <a:spLocks noGrp="1"/>
          </p:cNvSpPr>
          <p:nvPr>
            <p:ph idx="1"/>
          </p:nvPr>
        </p:nvSpPr>
        <p:spPr>
          <a:xfrm>
            <a:off x="838200" y="1458025"/>
            <a:ext cx="10515600" cy="4351338"/>
          </a:xfrm>
        </p:spPr>
        <p:txBody>
          <a:bodyPr>
            <a:normAutofit/>
          </a:bodyPr>
          <a:lstStyle/>
          <a:p>
            <a:pPr marL="0" indent="0">
              <a:buNone/>
            </a:pPr>
            <a:r>
              <a:rPr lang="en-US" sz="2400" i="1" dirty="0" smtClean="0">
                <a:solidFill>
                  <a:schemeClr val="accent5"/>
                </a:solidFill>
              </a:rPr>
              <a:t>Question 1: Do people intervene, and if so, in what way?</a:t>
            </a:r>
          </a:p>
          <a:p>
            <a:endParaRPr lang="en-US" sz="2400" dirty="0" smtClean="0"/>
          </a:p>
        </p:txBody>
      </p:sp>
      <p:pic>
        <p:nvPicPr>
          <p:cNvPr id="4" name="Picture 3"/>
          <p:cNvPicPr>
            <a:picLocks noChangeAspect="1"/>
          </p:cNvPicPr>
          <p:nvPr/>
        </p:nvPicPr>
        <p:blipFill>
          <a:blip r:embed="rId2"/>
          <a:stretch>
            <a:fillRect/>
          </a:stretch>
        </p:blipFill>
        <p:spPr>
          <a:xfrm>
            <a:off x="1465349" y="1882060"/>
            <a:ext cx="6873593" cy="4447619"/>
          </a:xfrm>
          <a:prstGeom prst="rect">
            <a:avLst/>
          </a:prstGeom>
        </p:spPr>
      </p:pic>
      <p:sp>
        <p:nvSpPr>
          <p:cNvPr id="6" name="TextBox 5"/>
          <p:cNvSpPr txBox="1"/>
          <p:nvPr/>
        </p:nvSpPr>
        <p:spPr>
          <a:xfrm>
            <a:off x="8829040" y="3139440"/>
            <a:ext cx="2621280" cy="830997"/>
          </a:xfrm>
          <a:prstGeom prst="rect">
            <a:avLst/>
          </a:prstGeom>
          <a:noFill/>
        </p:spPr>
        <p:txBody>
          <a:bodyPr wrap="square" rtlCol="0">
            <a:spAutoFit/>
          </a:bodyPr>
          <a:lstStyle/>
          <a:p>
            <a:pPr algn="ctr"/>
            <a:r>
              <a:rPr lang="en-US" sz="2400" dirty="0" smtClean="0"/>
              <a:t>YES – by restricting impatient choices</a:t>
            </a:r>
            <a:endParaRPr lang="en-US" dirty="0"/>
          </a:p>
        </p:txBody>
      </p:sp>
    </p:spTree>
    <p:extLst>
      <p:ext uri="{BB962C8B-B14F-4D97-AF65-F5344CB8AC3E}">
        <p14:creationId xmlns:p14="http://schemas.microsoft.com/office/powerpoint/2010/main" val="4235622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indent="-857250">
              <a:lnSpc>
                <a:spcPct val="50000"/>
              </a:lnSpc>
              <a:buFont typeface="+mj-lt"/>
              <a:buAutoNum type="romanUcPeriod" startAt="3"/>
            </a:pPr>
            <a:r>
              <a:rPr lang="en-US" sz="3200" i="1" dirty="0" smtClean="0">
                <a:solidFill>
                  <a:schemeClr val="accent5"/>
                </a:solidFill>
              </a:rPr>
              <a:t>Basic facts about interventions</a:t>
            </a:r>
            <a:r>
              <a:rPr lang="en-US" i="1" dirty="0">
                <a:solidFill>
                  <a:schemeClr val="accent5"/>
                </a:solidFill>
              </a:rPr>
              <a:t/>
            </a:r>
            <a:br>
              <a:rPr lang="en-US" i="1" dirty="0">
                <a:solidFill>
                  <a:schemeClr val="accent5"/>
                </a:solidFill>
              </a:rPr>
            </a:br>
            <a:r>
              <a:rPr lang="en-US" sz="3600" u="sng" dirty="0" smtClean="0">
                <a:solidFill>
                  <a:schemeClr val="accent5"/>
                </a:solidFill>
              </a:rPr>
              <a:t>_____________________________________________ </a:t>
            </a:r>
            <a:r>
              <a:rPr lang="en-US" sz="3600" i="1" u="sng" dirty="0" smtClean="0">
                <a:solidFill>
                  <a:schemeClr val="accent5"/>
                </a:solidFill>
              </a:rPr>
              <a:t>      </a:t>
            </a:r>
            <a:endParaRPr lang="en-US" sz="3600" i="1" u="sng" dirty="0">
              <a:solidFill>
                <a:schemeClr val="accent5"/>
              </a:solidFill>
            </a:endParaRPr>
          </a:p>
        </p:txBody>
      </p:sp>
      <p:sp>
        <p:nvSpPr>
          <p:cNvPr id="3" name="Content Placeholder 2"/>
          <p:cNvSpPr>
            <a:spLocks noGrp="1"/>
          </p:cNvSpPr>
          <p:nvPr>
            <p:ph idx="1"/>
          </p:nvPr>
        </p:nvSpPr>
        <p:spPr>
          <a:xfrm>
            <a:off x="838200" y="1458024"/>
            <a:ext cx="10515600" cy="4932615"/>
          </a:xfrm>
        </p:spPr>
        <p:txBody>
          <a:bodyPr>
            <a:normAutofit/>
          </a:bodyPr>
          <a:lstStyle/>
          <a:p>
            <a:pPr marL="0" indent="0">
              <a:buNone/>
            </a:pPr>
            <a:r>
              <a:rPr lang="en-US" sz="2400" i="1" dirty="0" smtClean="0">
                <a:solidFill>
                  <a:schemeClr val="accent5"/>
                </a:solidFill>
              </a:rPr>
              <a:t>Question 2: Are the interventions paternalistic? That is, do people believe they are beneficial</a:t>
            </a:r>
          </a:p>
          <a:p>
            <a:r>
              <a:rPr lang="en-US" sz="2400" dirty="0" smtClean="0"/>
              <a:t>Design feature: we ask Choice Architects whether chosen and exogenous restrictions make Choosers better off. Both incentivized and  </a:t>
            </a:r>
            <a:r>
              <a:rPr lang="en-US" sz="2400" dirty="0" err="1" smtClean="0"/>
              <a:t>unincentivized</a:t>
            </a:r>
            <a:r>
              <a:rPr lang="en-US" sz="2400" dirty="0" smtClean="0"/>
              <a:t> versions.</a:t>
            </a:r>
          </a:p>
          <a:p>
            <a:r>
              <a:rPr lang="en-US" sz="2400" dirty="0" smtClean="0"/>
              <a:t>Overall, around 65% of those imposing restrictions said they made the Chooser better off (around 26% said worse off)</a:t>
            </a:r>
          </a:p>
          <a:p>
            <a:r>
              <a:rPr lang="en-US" sz="2400" dirty="0" smtClean="0"/>
              <a:t>Subjects who imposed restrictions were significantly less likely to say exogenous restrictions were harmful, and significantly more likely to say they were helpful</a:t>
            </a:r>
          </a:p>
          <a:p>
            <a:r>
              <a:rPr lang="en-US" sz="2400" dirty="0" smtClean="0"/>
              <a:t>Generally corroborated by incentivized versions</a:t>
            </a:r>
          </a:p>
          <a:p>
            <a:endParaRPr lang="en-US" sz="2400" dirty="0"/>
          </a:p>
          <a:p>
            <a:pPr marL="0" indent="0" algn="ctr">
              <a:buNone/>
            </a:pPr>
            <a:r>
              <a:rPr lang="en-US" sz="2400" dirty="0" smtClean="0"/>
              <a:t>So generally YES, they do</a:t>
            </a:r>
          </a:p>
          <a:p>
            <a:endParaRPr lang="en-US" sz="2400" dirty="0" smtClean="0"/>
          </a:p>
        </p:txBody>
      </p:sp>
    </p:spTree>
    <p:extLst>
      <p:ext uri="{BB962C8B-B14F-4D97-AF65-F5344CB8AC3E}">
        <p14:creationId xmlns:p14="http://schemas.microsoft.com/office/powerpoint/2010/main" val="2216136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indent="-857250">
              <a:lnSpc>
                <a:spcPct val="50000"/>
              </a:lnSpc>
              <a:buFont typeface="+mj-lt"/>
              <a:buAutoNum type="romanUcPeriod" startAt="3"/>
            </a:pPr>
            <a:r>
              <a:rPr lang="en-US" sz="3200" i="1" dirty="0" smtClean="0">
                <a:solidFill>
                  <a:schemeClr val="accent5"/>
                </a:solidFill>
              </a:rPr>
              <a:t>Basic facts about interventions</a:t>
            </a:r>
            <a:r>
              <a:rPr lang="en-US" i="1" dirty="0">
                <a:solidFill>
                  <a:schemeClr val="accent5"/>
                </a:solidFill>
              </a:rPr>
              <a:t/>
            </a:r>
            <a:br>
              <a:rPr lang="en-US" i="1" dirty="0">
                <a:solidFill>
                  <a:schemeClr val="accent5"/>
                </a:solidFill>
              </a:rPr>
            </a:br>
            <a:r>
              <a:rPr lang="en-US" sz="3600" u="sng" dirty="0" smtClean="0">
                <a:solidFill>
                  <a:schemeClr val="accent5"/>
                </a:solidFill>
              </a:rPr>
              <a:t>_____________________________________________ </a:t>
            </a:r>
            <a:r>
              <a:rPr lang="en-US" sz="3600" i="1" u="sng" dirty="0" smtClean="0">
                <a:solidFill>
                  <a:schemeClr val="accent5"/>
                </a:solidFill>
              </a:rPr>
              <a:t>      </a:t>
            </a:r>
            <a:endParaRPr lang="en-US" sz="3600" i="1" u="sng" dirty="0">
              <a:solidFill>
                <a:schemeClr val="accent5"/>
              </a:solidFill>
            </a:endParaRPr>
          </a:p>
        </p:txBody>
      </p:sp>
      <p:sp>
        <p:nvSpPr>
          <p:cNvPr id="3" name="Content Placeholder 2"/>
          <p:cNvSpPr>
            <a:spLocks noGrp="1"/>
          </p:cNvSpPr>
          <p:nvPr>
            <p:ph idx="1"/>
          </p:nvPr>
        </p:nvSpPr>
        <p:spPr>
          <a:xfrm>
            <a:off x="838200" y="1458024"/>
            <a:ext cx="10515600" cy="4932615"/>
          </a:xfrm>
        </p:spPr>
        <p:txBody>
          <a:bodyPr>
            <a:normAutofit/>
          </a:bodyPr>
          <a:lstStyle/>
          <a:p>
            <a:pPr marL="0" indent="0">
              <a:buNone/>
            </a:pPr>
            <a:r>
              <a:rPr lang="en-US" sz="2400" i="1" dirty="0" smtClean="0">
                <a:solidFill>
                  <a:schemeClr val="accent5"/>
                </a:solidFill>
              </a:rPr>
              <a:t>Question 3: Do people intervene to correct perceived “present bias” (the reason commonly envisioned by behavioral economists)?</a:t>
            </a:r>
          </a:p>
          <a:p>
            <a:r>
              <a:rPr lang="en-US" sz="2400" dirty="0" smtClean="0"/>
              <a:t>Design feature: For one of the paternalistic decisions, we add “front end delay,” which should neutralize present bias, and remove this motive for intervention.</a:t>
            </a:r>
          </a:p>
        </p:txBody>
      </p:sp>
      <p:pic>
        <p:nvPicPr>
          <p:cNvPr id="4" name="Picture 3"/>
          <p:cNvPicPr>
            <a:picLocks noChangeAspect="1"/>
          </p:cNvPicPr>
          <p:nvPr/>
        </p:nvPicPr>
        <p:blipFill>
          <a:blip r:embed="rId2"/>
          <a:stretch>
            <a:fillRect/>
          </a:stretch>
        </p:blipFill>
        <p:spPr>
          <a:xfrm>
            <a:off x="555491" y="2953939"/>
            <a:ext cx="6251709" cy="3764799"/>
          </a:xfrm>
          <a:prstGeom prst="rect">
            <a:avLst/>
          </a:prstGeom>
        </p:spPr>
      </p:pic>
      <p:sp>
        <p:nvSpPr>
          <p:cNvPr id="5" name="TextBox 4"/>
          <p:cNvSpPr txBox="1"/>
          <p:nvPr/>
        </p:nvSpPr>
        <p:spPr>
          <a:xfrm>
            <a:off x="7254240" y="3716605"/>
            <a:ext cx="4089400" cy="1200329"/>
          </a:xfrm>
          <a:prstGeom prst="rect">
            <a:avLst/>
          </a:prstGeom>
          <a:noFill/>
        </p:spPr>
        <p:txBody>
          <a:bodyPr wrap="square" rtlCol="0">
            <a:spAutoFit/>
          </a:bodyPr>
          <a:lstStyle/>
          <a:p>
            <a:pPr algn="ctr"/>
            <a:r>
              <a:rPr lang="en-US" sz="2400" dirty="0" smtClean="0"/>
              <a:t>NO – with front-end delay, there is slightly more intervention, not less</a:t>
            </a:r>
            <a:endParaRPr lang="en-US" dirty="0"/>
          </a:p>
        </p:txBody>
      </p:sp>
    </p:spTree>
    <p:extLst>
      <p:ext uri="{BB962C8B-B14F-4D97-AF65-F5344CB8AC3E}">
        <p14:creationId xmlns:p14="http://schemas.microsoft.com/office/powerpoint/2010/main" val="12912199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indent="-857250">
              <a:lnSpc>
                <a:spcPct val="50000"/>
              </a:lnSpc>
              <a:buFont typeface="+mj-lt"/>
              <a:buAutoNum type="romanUcPeriod" startAt="3"/>
            </a:pPr>
            <a:r>
              <a:rPr lang="en-US" sz="3200" i="1" dirty="0" smtClean="0">
                <a:solidFill>
                  <a:schemeClr val="accent5"/>
                </a:solidFill>
              </a:rPr>
              <a:t>Basic facts about interventions</a:t>
            </a:r>
            <a:r>
              <a:rPr lang="en-US" i="1" dirty="0">
                <a:solidFill>
                  <a:schemeClr val="accent5"/>
                </a:solidFill>
              </a:rPr>
              <a:t/>
            </a:r>
            <a:br>
              <a:rPr lang="en-US" i="1" dirty="0">
                <a:solidFill>
                  <a:schemeClr val="accent5"/>
                </a:solidFill>
              </a:rPr>
            </a:br>
            <a:r>
              <a:rPr lang="en-US" sz="3600" u="sng" dirty="0" smtClean="0">
                <a:solidFill>
                  <a:schemeClr val="accent5"/>
                </a:solidFill>
              </a:rPr>
              <a:t>_____________________________________________ </a:t>
            </a:r>
            <a:r>
              <a:rPr lang="en-US" sz="3600" i="1" u="sng" dirty="0" smtClean="0">
                <a:solidFill>
                  <a:schemeClr val="accent5"/>
                </a:solidFill>
              </a:rPr>
              <a:t>      </a:t>
            </a:r>
            <a:endParaRPr lang="en-US" sz="3600" i="1" u="sng" dirty="0">
              <a:solidFill>
                <a:schemeClr val="accent5"/>
              </a:solidFill>
            </a:endParaRPr>
          </a:p>
        </p:txBody>
      </p:sp>
      <p:sp>
        <p:nvSpPr>
          <p:cNvPr id="3" name="Content Placeholder 2"/>
          <p:cNvSpPr>
            <a:spLocks noGrp="1"/>
          </p:cNvSpPr>
          <p:nvPr>
            <p:ph idx="1"/>
          </p:nvPr>
        </p:nvSpPr>
        <p:spPr>
          <a:xfrm>
            <a:off x="838200" y="1458024"/>
            <a:ext cx="10515600" cy="4932615"/>
          </a:xfrm>
        </p:spPr>
        <p:txBody>
          <a:bodyPr>
            <a:normAutofit/>
          </a:bodyPr>
          <a:lstStyle/>
          <a:p>
            <a:pPr marL="0" indent="0">
              <a:buNone/>
            </a:pPr>
            <a:r>
              <a:rPr lang="en-US" sz="2400" i="1" dirty="0" smtClean="0">
                <a:solidFill>
                  <a:schemeClr val="accent5"/>
                </a:solidFill>
              </a:rPr>
              <a:t>Question 4: Do interventions depend on knowledge about the Chooser’s inclinations and evaluations? Alternative: CAs simply impose their own inflexible judgments.</a:t>
            </a:r>
          </a:p>
          <a:p>
            <a:r>
              <a:rPr lang="en-US" sz="2400" dirty="0" smtClean="0"/>
              <a:t>Design feature: For some paternalistic decisions, we provide information about the Chooser’s patience (high low), as well as happiness with their patience</a:t>
            </a:r>
          </a:p>
        </p:txBody>
      </p:sp>
      <p:sp>
        <p:nvSpPr>
          <p:cNvPr id="5" name="TextBox 4"/>
          <p:cNvSpPr txBox="1"/>
          <p:nvPr/>
        </p:nvSpPr>
        <p:spPr>
          <a:xfrm>
            <a:off x="8950960" y="3604845"/>
            <a:ext cx="2936240" cy="2308324"/>
          </a:xfrm>
          <a:prstGeom prst="rect">
            <a:avLst/>
          </a:prstGeom>
          <a:noFill/>
        </p:spPr>
        <p:txBody>
          <a:bodyPr wrap="square" rtlCol="0">
            <a:spAutoFit/>
          </a:bodyPr>
          <a:lstStyle/>
          <a:p>
            <a:pPr algn="ctr"/>
            <a:r>
              <a:rPr lang="en-US" sz="2400" dirty="0" smtClean="0"/>
              <a:t>YES – they respond to the Chooser’s degree of patience, and to the Chooser’s happiness with their degree of patience</a:t>
            </a:r>
            <a:endParaRPr lang="en-US" dirty="0"/>
          </a:p>
        </p:txBody>
      </p:sp>
      <p:pic>
        <p:nvPicPr>
          <p:cNvPr id="6" name="Picture 5"/>
          <p:cNvPicPr>
            <a:picLocks noChangeAspect="1"/>
          </p:cNvPicPr>
          <p:nvPr/>
        </p:nvPicPr>
        <p:blipFill>
          <a:blip r:embed="rId2"/>
          <a:stretch>
            <a:fillRect/>
          </a:stretch>
        </p:blipFill>
        <p:spPr>
          <a:xfrm>
            <a:off x="97641" y="3122907"/>
            <a:ext cx="8457079" cy="3494354"/>
          </a:xfrm>
          <a:prstGeom prst="rect">
            <a:avLst/>
          </a:prstGeom>
        </p:spPr>
      </p:pic>
    </p:spTree>
    <p:extLst>
      <p:ext uri="{BB962C8B-B14F-4D97-AF65-F5344CB8AC3E}">
        <p14:creationId xmlns:p14="http://schemas.microsoft.com/office/powerpoint/2010/main" val="3928594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indent="-857250">
              <a:lnSpc>
                <a:spcPct val="50000"/>
              </a:lnSpc>
              <a:buFont typeface="+mj-lt"/>
              <a:buAutoNum type="romanUcPeriod" startAt="4"/>
            </a:pPr>
            <a:r>
              <a:rPr lang="en-US" sz="3200" i="1" dirty="0" smtClean="0">
                <a:solidFill>
                  <a:schemeClr val="accent5"/>
                </a:solidFill>
              </a:rPr>
              <a:t>How do people decide what is good or bad for others?</a:t>
            </a:r>
            <a:r>
              <a:rPr lang="en-US" i="1" dirty="0">
                <a:solidFill>
                  <a:schemeClr val="accent5"/>
                </a:solidFill>
              </a:rPr>
              <a:t/>
            </a:r>
            <a:br>
              <a:rPr lang="en-US" i="1" dirty="0">
                <a:solidFill>
                  <a:schemeClr val="accent5"/>
                </a:solidFill>
              </a:rPr>
            </a:br>
            <a:r>
              <a:rPr lang="en-US" sz="3600" u="sng" dirty="0" smtClean="0">
                <a:solidFill>
                  <a:schemeClr val="accent5"/>
                </a:solidFill>
              </a:rPr>
              <a:t>_____________________________________________ </a:t>
            </a:r>
            <a:r>
              <a:rPr lang="en-US" sz="3600" i="1" u="sng" dirty="0" smtClean="0">
                <a:solidFill>
                  <a:schemeClr val="accent5"/>
                </a:solidFill>
              </a:rPr>
              <a:t>      </a:t>
            </a:r>
            <a:endParaRPr lang="en-US" sz="3600" i="1" u="sng" dirty="0">
              <a:solidFill>
                <a:schemeClr val="accent5"/>
              </a:solidFill>
            </a:endParaRPr>
          </a:p>
        </p:txBody>
      </p:sp>
      <p:sp>
        <p:nvSpPr>
          <p:cNvPr id="3" name="Content Placeholder 2"/>
          <p:cNvSpPr>
            <a:spLocks noGrp="1"/>
          </p:cNvSpPr>
          <p:nvPr>
            <p:ph idx="1"/>
          </p:nvPr>
        </p:nvSpPr>
        <p:spPr>
          <a:xfrm>
            <a:off x="838200" y="1458024"/>
            <a:ext cx="10515600" cy="4932615"/>
          </a:xfrm>
        </p:spPr>
        <p:txBody>
          <a:bodyPr>
            <a:normAutofit/>
          </a:bodyPr>
          <a:lstStyle/>
          <a:p>
            <a:r>
              <a:rPr lang="en-US" sz="2400" dirty="0" smtClean="0"/>
              <a:t>Remember that CAs do think Chooser’s inclinations and subjective experiences are relevant. But where does this information normally come from?</a:t>
            </a:r>
          </a:p>
          <a:p>
            <a:r>
              <a:rPr lang="en-US" sz="2400" dirty="0" smtClean="0"/>
              <a:t>A natural possibility: people project the inclinations and subjective experiences of others based on themselves.</a:t>
            </a:r>
          </a:p>
          <a:p>
            <a:pPr marL="457200" lvl="1" indent="0">
              <a:buNone/>
            </a:pPr>
            <a:r>
              <a:rPr lang="en-US" sz="2000" dirty="0" smtClean="0"/>
              <a:t>“As we have no immediate experience of what other men feel, we can form no idea of the manner in which they are affected, but by conceiving what we ourselves should feel in the like situation.” Adam Smith, </a:t>
            </a:r>
            <a:r>
              <a:rPr lang="en-US" sz="2000" i="1" dirty="0" smtClean="0"/>
              <a:t>The Theory of Moral Sentiments</a:t>
            </a:r>
            <a:r>
              <a:rPr lang="en-US" sz="2000" dirty="0"/>
              <a:t>	</a:t>
            </a:r>
            <a:endParaRPr lang="en-US" sz="2000" dirty="0" smtClean="0"/>
          </a:p>
          <a:p>
            <a:r>
              <a:rPr lang="en-US" sz="2400" dirty="0" smtClean="0"/>
              <a:t>But what do they project? Their values, susceptibility to mistakes, or both?</a:t>
            </a:r>
          </a:p>
          <a:p>
            <a:pPr lvl="1"/>
            <a:r>
              <a:rPr lang="en-US" sz="2000" dirty="0" smtClean="0"/>
              <a:t>A </a:t>
            </a:r>
            <a:r>
              <a:rPr lang="en-US" sz="2000" i="1" dirty="0" smtClean="0">
                <a:solidFill>
                  <a:schemeClr val="accent5"/>
                </a:solidFill>
              </a:rPr>
              <a:t>mistakes projective paternalist</a:t>
            </a:r>
            <a:r>
              <a:rPr lang="en-US" sz="2000" dirty="0" smtClean="0"/>
              <a:t> assumes others tend to share her susceptibility to error, and tries to help others avoid choices she herself would like to reject, but often doesn’t</a:t>
            </a:r>
          </a:p>
          <a:p>
            <a:pPr lvl="1"/>
            <a:r>
              <a:rPr lang="en-US" sz="2000" dirty="0" smtClean="0"/>
              <a:t>An </a:t>
            </a:r>
            <a:r>
              <a:rPr lang="en-US" sz="2000" i="1" dirty="0" smtClean="0">
                <a:solidFill>
                  <a:schemeClr val="accent5"/>
                </a:solidFill>
              </a:rPr>
              <a:t>ideals-projective paternalist</a:t>
            </a:r>
            <a:r>
              <a:rPr lang="en-US" sz="2000" dirty="0" smtClean="0"/>
              <a:t> assumes her own preferences are relevant for others, either because she thinks they share her values or because hers are more valid</a:t>
            </a:r>
          </a:p>
          <a:p>
            <a:pPr lvl="1"/>
            <a:r>
              <a:rPr lang="en-US" sz="2000" dirty="0" smtClean="0"/>
              <a:t>A </a:t>
            </a:r>
            <a:r>
              <a:rPr lang="en-US" sz="2000" i="1" dirty="0" smtClean="0">
                <a:solidFill>
                  <a:schemeClr val="accent5"/>
                </a:solidFill>
              </a:rPr>
              <a:t>conventional behavioral </a:t>
            </a:r>
            <a:r>
              <a:rPr lang="en-US" sz="2000" i="1" dirty="0" err="1" smtClean="0">
                <a:solidFill>
                  <a:schemeClr val="accent5"/>
                </a:solidFill>
              </a:rPr>
              <a:t>welfarist</a:t>
            </a:r>
            <a:r>
              <a:rPr lang="en-US" sz="2000" dirty="0" smtClean="0"/>
              <a:t> has accurate beliefs about others, unrelated to her own preferences</a:t>
            </a:r>
          </a:p>
        </p:txBody>
      </p:sp>
    </p:spTree>
    <p:extLst>
      <p:ext uri="{BB962C8B-B14F-4D97-AF65-F5344CB8AC3E}">
        <p14:creationId xmlns:p14="http://schemas.microsoft.com/office/powerpoint/2010/main" val="30216260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12816</TotalTime>
  <Words>1096</Words>
  <Application>Microsoft Office PowerPoint</Application>
  <PresentationFormat>Widescreen</PresentationFormat>
  <Paragraphs>88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Motivation _____________________________________________       </vt:lpstr>
      <vt:lpstr>Experimental design _____________________________________________       </vt:lpstr>
      <vt:lpstr>Experimental design _____________________________________________       </vt:lpstr>
      <vt:lpstr>Basic facts about interventions _____________________________________________       </vt:lpstr>
      <vt:lpstr>Basic facts about interventions _____________________________________________       </vt:lpstr>
      <vt:lpstr>Basic facts about interventions _____________________________________________       </vt:lpstr>
      <vt:lpstr>Basic facts about interventions _____________________________________________       </vt:lpstr>
      <vt:lpstr>How do people decide what is good or bad for others? _____________________________________________       </vt:lpstr>
      <vt:lpstr>How do people decide what is good or bad for others? _____________________________________________       </vt:lpstr>
      <vt:lpstr>How do people decide what is good or bad for others? _____________________________________________       </vt:lpstr>
      <vt:lpstr>External validity _____________________________________________       </vt:lpstr>
    </vt:vector>
  </TitlesOfParts>
  <Company>Stanford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 Douglas Bernheim</dc:creator>
  <cp:lastModifiedBy>B. Douglas Bernheim</cp:lastModifiedBy>
  <cp:revision>127</cp:revision>
  <cp:lastPrinted>2020-03-04T13:51:05Z</cp:lastPrinted>
  <dcterms:created xsi:type="dcterms:W3CDTF">2020-01-25T18:33:16Z</dcterms:created>
  <dcterms:modified xsi:type="dcterms:W3CDTF">2021-09-06T21:14:44Z</dcterms:modified>
</cp:coreProperties>
</file>